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2" r:id="rId4"/>
    <p:sldId id="273" r:id="rId5"/>
    <p:sldId id="274" r:id="rId6"/>
    <p:sldId id="275" r:id="rId7"/>
    <p:sldId id="276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7" autoAdjust="0"/>
  </p:normalViewPr>
  <p:slideViewPr>
    <p:cSldViewPr>
      <p:cViewPr varScale="1">
        <p:scale>
          <a:sx n="102" d="100"/>
          <a:sy n="102" d="100"/>
        </p:scale>
        <p:origin x="-18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44B-4988-4100-B781-9DA60F7A5CF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2562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prelistaj-udzbenik/260e5885-7091-4297-a390-2e8777f0101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e-sfera.hr/prelistaj-udzbenik/260e5885-7091-4297-a390-2e8777f0101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-sfera.hr/dodatni-digitalni-sadrzaji/cf4ff814-f89f-4a71-9525-0ef80a25e55d/?jumpTo=section_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-sfera.hr/dodatni-digitalni-sadrzaji/cf4ff814-f89f-4a71-9525-0ef80a25e55d/?jumpTo=section_1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ISTRAŽUJEMO VAŽNOST VODE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> </a:t>
            </a:r>
            <a:br>
              <a:rPr lang="en-US" sz="1100" kern="1200"/>
            </a:br>
            <a:endParaRPr lang="en-US" sz="1100" kern="12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082F00B-A2DD-4661-9192-A12C78EC57C1}"/>
              </a:ext>
            </a:extLst>
          </p:cNvPr>
          <p:cNvSpPr txBox="1"/>
          <p:nvPr/>
        </p:nvSpPr>
        <p:spPr>
          <a:xfrm>
            <a:off x="827584" y="1124744"/>
            <a:ext cx="7859216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endParaRPr lang="hr-HR" sz="36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2800" dirty="0"/>
              <a:t> </a:t>
            </a:r>
            <a:r>
              <a:rPr lang="hr-HR" sz="2800" dirty="0"/>
              <a:t>           </a:t>
            </a:r>
            <a:endParaRPr lang="en-US" sz="28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4782F9B-049B-4B76-932B-B7B157D533C4}"/>
              </a:ext>
            </a:extLst>
          </p:cNvPr>
          <p:cNvSpPr txBox="1"/>
          <p:nvPr/>
        </p:nvSpPr>
        <p:spPr>
          <a:xfrm>
            <a:off x="971600" y="1196752"/>
            <a:ext cx="754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tx2"/>
                </a:solidFill>
              </a:rPr>
              <a:t>Živa su bića građena od stanica</a:t>
            </a:r>
          </a:p>
        </p:txBody>
      </p:sp>
      <p:pic>
        <p:nvPicPr>
          <p:cNvPr id="5" name="Slika 4" descr="Slika na kojoj se prikazuje sjedenje, staro, zeleno, malo&#10;&#10;Opis je automatski generiran">
            <a:extLst>
              <a:ext uri="{FF2B5EF4-FFF2-40B4-BE49-F238E27FC236}">
                <a16:creationId xmlns:a16="http://schemas.microsoft.com/office/drawing/2014/main" xmlns="" id="{4212FBC1-0918-4F8F-B057-B74FE8893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132856"/>
            <a:ext cx="5328592" cy="419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08DF0B62-711C-4B85-BF72-29270E6176D4}"/>
              </a:ext>
            </a:extLst>
          </p:cNvPr>
          <p:cNvSpPr/>
          <p:nvPr/>
        </p:nvSpPr>
        <p:spPr>
          <a:xfrm>
            <a:off x="611560" y="1340768"/>
            <a:ext cx="3456384" cy="12429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stanična organizacija, pomagala za </a:t>
            </a:r>
            <a:r>
              <a:rPr lang="hr-HR" sz="2000" dirty="0" smtClean="0">
                <a:solidFill>
                  <a:schemeClr val="tx1"/>
                </a:solidFill>
              </a:rPr>
              <a:t>promatranje </a:t>
            </a:r>
            <a:r>
              <a:rPr lang="hr-HR" sz="2000" dirty="0">
                <a:solidFill>
                  <a:schemeClr val="tx1"/>
                </a:solidFill>
              </a:rPr>
              <a:t>prirode</a:t>
            </a:r>
          </a:p>
        </p:txBody>
      </p:sp>
      <p:pic>
        <p:nvPicPr>
          <p:cNvPr id="3" name="Slika 2" descr="Slika na kojoj se prikazuje objekt, mikroskop, vožnja, stol&#10;&#10;Opis je automatski generiran">
            <a:extLst>
              <a:ext uri="{FF2B5EF4-FFF2-40B4-BE49-F238E27FC236}">
                <a16:creationId xmlns:a16="http://schemas.microsoft.com/office/drawing/2014/main" xmlns="" id="{E2FD00FE-2184-492A-AE75-890322E5F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014" y="1268760"/>
            <a:ext cx="4735986" cy="4735986"/>
          </a:xfrm>
          <a:prstGeom prst="rect">
            <a:avLst/>
          </a:prstGeom>
        </p:spPr>
      </p:pic>
      <p:sp>
        <p:nvSpPr>
          <p:cNvPr id="7" name="Oblačić za govor: pravokutnik 6">
            <a:extLst>
              <a:ext uri="{FF2B5EF4-FFF2-40B4-BE49-F238E27FC236}">
                <a16:creationId xmlns:a16="http://schemas.microsoft.com/office/drawing/2014/main" xmlns="" id="{C5C1FB2E-7E7E-435A-90AD-6C0D51A0F07B}"/>
              </a:ext>
            </a:extLst>
          </p:cNvPr>
          <p:cNvSpPr/>
          <p:nvPr/>
        </p:nvSpPr>
        <p:spPr>
          <a:xfrm>
            <a:off x="683568" y="3140968"/>
            <a:ext cx="4464496" cy="2664296"/>
          </a:xfrm>
          <a:prstGeom prst="wedgeRectCallout">
            <a:avLst>
              <a:gd name="adj1" fmla="val 65547"/>
              <a:gd name="adj2" fmla="val -483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b="1" dirty="0"/>
              <a:t>PONOVIMO:</a:t>
            </a:r>
          </a:p>
          <a:p>
            <a:pPr marL="342900" indent="-342900">
              <a:buAutoNum type="arabicPeriod"/>
            </a:pPr>
            <a:r>
              <a:rPr lang="hr-HR" sz="2400" dirty="0"/>
              <a:t>Kako nazivamo pomagalo na slici?</a:t>
            </a:r>
          </a:p>
          <a:p>
            <a:pPr marL="342900" indent="-342900">
              <a:buAutoNum type="arabicPeriod"/>
            </a:pPr>
            <a:r>
              <a:rPr lang="hr-HR" sz="2400" dirty="0"/>
              <a:t>Čemu služi prikazano pomagalo?</a:t>
            </a:r>
          </a:p>
          <a:p>
            <a:pPr marL="342900" indent="-342900">
              <a:buAutoNum type="arabicPeriod"/>
            </a:pPr>
            <a:r>
              <a:rPr lang="hr-HR" sz="2400" dirty="0"/>
              <a:t>Od čega su građena sva živa bića?</a:t>
            </a:r>
          </a:p>
        </p:txBody>
      </p:sp>
    </p:spTree>
    <p:extLst>
      <p:ext uri="{BB962C8B-B14F-4D97-AF65-F5344CB8AC3E}">
        <p14:creationId xmlns:p14="http://schemas.microsoft.com/office/powerpoint/2010/main" xmlns="" val="189029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598" y="2420888"/>
            <a:ext cx="4573402" cy="342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459651CA-1740-47EE-AC77-373CB5606934}"/>
              </a:ext>
            </a:extLst>
          </p:cNvPr>
          <p:cNvSpPr txBox="1"/>
          <p:nvPr/>
        </p:nvSpPr>
        <p:spPr>
          <a:xfrm>
            <a:off x="611560" y="1124744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3"/>
              </a:rPr>
              <a:t>Istraži</a:t>
            </a:r>
          </a:p>
          <a:p>
            <a:r>
              <a:rPr lang="hr-HR" sz="2400" dirty="0">
                <a:hlinkClick r:id="rId3"/>
              </a:rPr>
              <a:t>Što se to kreće u kapljici barske vode</a:t>
            </a:r>
            <a:endParaRPr lang="hr-HR" sz="2400" dirty="0"/>
          </a:p>
          <a:p>
            <a:r>
              <a:rPr lang="hr-HR" sz="2400" dirty="0"/>
              <a:t>Radna bilježnica </a:t>
            </a:r>
            <a:r>
              <a:rPr lang="hr-HR" sz="2400" dirty="0" smtClean="0"/>
              <a:t>40. stranica</a:t>
            </a:r>
            <a:endParaRPr lang="hr-HR" sz="2400" dirty="0"/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4FAC3A56-E660-4201-9F95-3D9E21D1AE44}"/>
              </a:ext>
            </a:extLst>
          </p:cNvPr>
          <p:cNvSpPr txBox="1"/>
          <p:nvPr/>
        </p:nvSpPr>
        <p:spPr>
          <a:xfrm>
            <a:off x="539552" y="2780928"/>
            <a:ext cx="48245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Otkriće mikroskopa omogućilo je da uočimo da su sva živa bića građena od malenih dijelova koje nazivamo stanicama.</a:t>
            </a:r>
          </a:p>
          <a:p>
            <a:r>
              <a:rPr lang="hr-HR" sz="2800" b="1" dirty="0">
                <a:solidFill>
                  <a:schemeClr val="tx2"/>
                </a:solidFill>
              </a:rPr>
              <a:t>Stanična građa </a:t>
            </a:r>
            <a:r>
              <a:rPr lang="hr-HR" sz="2800" dirty="0"/>
              <a:t>zajednička je svima bez obzira na broj stanica.</a:t>
            </a:r>
          </a:p>
        </p:txBody>
      </p:sp>
    </p:spTree>
    <p:extLst>
      <p:ext uri="{BB962C8B-B14F-4D97-AF65-F5344CB8AC3E}">
        <p14:creationId xmlns:p14="http://schemas.microsoft.com/office/powerpoint/2010/main" xmlns="" val="246036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B5E42C4D-35AA-4D1D-B075-A76D2E71C9B9}"/>
              </a:ext>
            </a:extLst>
          </p:cNvPr>
          <p:cNvSpPr txBox="1"/>
          <p:nvPr/>
        </p:nvSpPr>
        <p:spPr>
          <a:xfrm>
            <a:off x="467544" y="126876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2"/>
              </a:rPr>
              <a:t>Istraži</a:t>
            </a:r>
          </a:p>
          <a:p>
            <a:r>
              <a:rPr lang="hr-HR" sz="2400" dirty="0">
                <a:hlinkClick r:id="rId2"/>
              </a:rPr>
              <a:t>Od čega su građeni svi živi organizmi</a:t>
            </a:r>
            <a:endParaRPr lang="hr-HR" sz="2400" dirty="0"/>
          </a:p>
          <a:p>
            <a:r>
              <a:rPr lang="hr-HR" sz="2400" dirty="0"/>
              <a:t>Radna bilježnica </a:t>
            </a:r>
            <a:r>
              <a:rPr lang="hr-HR" sz="2400" dirty="0" smtClean="0"/>
              <a:t>41. stranica</a:t>
            </a:r>
            <a:endParaRPr lang="hr-HR" sz="24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08CF67AD-44A9-40ED-A48E-3CA6C6F07776}"/>
              </a:ext>
            </a:extLst>
          </p:cNvPr>
          <p:cNvSpPr txBox="1"/>
          <p:nvPr/>
        </p:nvSpPr>
        <p:spPr>
          <a:xfrm>
            <a:off x="755576" y="263691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Neki se organizmi sastoje samo od jedne stanice koja obavlja sve zadaće. Takve </a:t>
            </a:r>
            <a:r>
              <a:rPr lang="hr-HR" sz="2400" b="1" dirty="0" smtClean="0">
                <a:solidFill>
                  <a:schemeClr val="tx2"/>
                </a:solidFill>
              </a:rPr>
              <a:t>jednostanične organizme </a:t>
            </a:r>
            <a:r>
              <a:rPr lang="hr-HR" sz="2400" dirty="0"/>
              <a:t>možemo </a:t>
            </a:r>
          </a:p>
          <a:p>
            <a:r>
              <a:rPr lang="hr-HR" sz="2400" dirty="0"/>
              <a:t>vidjeti </a:t>
            </a:r>
            <a:r>
              <a:rPr lang="hr-HR" sz="2400" dirty="0" smtClean="0"/>
              <a:t>samo </a:t>
            </a:r>
            <a:r>
              <a:rPr lang="hr-HR" sz="2400" b="1" dirty="0" smtClean="0">
                <a:solidFill>
                  <a:schemeClr val="tx2"/>
                </a:solidFill>
              </a:rPr>
              <a:t>mikroskopom</a:t>
            </a:r>
            <a:r>
              <a:rPr lang="hr-HR" sz="2400" dirty="0"/>
              <a:t>.</a:t>
            </a:r>
          </a:p>
        </p:txBody>
      </p:sp>
      <p:pic>
        <p:nvPicPr>
          <p:cNvPr id="5" name="Slika 4" descr="Slika na kojoj se prikazuje crv, daska, surfanje, muškarac&#10;&#10;Opis je automatski generiran">
            <a:extLst>
              <a:ext uri="{FF2B5EF4-FFF2-40B4-BE49-F238E27FC236}">
                <a16:creationId xmlns:a16="http://schemas.microsoft.com/office/drawing/2014/main" xmlns="" id="{45648807-E501-4193-A2D0-2FD75B1FE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3933056"/>
            <a:ext cx="3888432" cy="2584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ction Button: Movie 6">
            <a:hlinkClick r:id="rId4" highlightClick="1"/>
          </p:cNvPr>
          <p:cNvSpPr/>
          <p:nvPr/>
        </p:nvSpPr>
        <p:spPr>
          <a:xfrm>
            <a:off x="5292080" y="1340768"/>
            <a:ext cx="1440160" cy="86409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blačić: strelica udesno 6">
            <a:extLst>
              <a:ext uri="{FF2B5EF4-FFF2-40B4-BE49-F238E27FC236}">
                <a16:creationId xmlns:a16="http://schemas.microsoft.com/office/drawing/2014/main" xmlns="" id="{59ECA592-C6C7-4EFE-8292-5BB28038D4F8}"/>
              </a:ext>
            </a:extLst>
          </p:cNvPr>
          <p:cNvSpPr/>
          <p:nvPr/>
        </p:nvSpPr>
        <p:spPr>
          <a:xfrm>
            <a:off x="1403648" y="4653136"/>
            <a:ext cx="2038077" cy="108012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papučica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00186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33F8157-56B0-427E-9F81-D3CAACB6B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68760"/>
            <a:ext cx="3290398" cy="279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Slika na kojoj se prikazuje odjeća, tkanina, zavjesa, kiša&#10;&#10;Opis je automatski generiran">
            <a:extLst>
              <a:ext uri="{FF2B5EF4-FFF2-40B4-BE49-F238E27FC236}">
                <a16:creationId xmlns:a16="http://schemas.microsoft.com/office/drawing/2014/main" xmlns="" id="{2048F3E1-2839-472D-ADA7-BAFAE6D95A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8600" y="1340768"/>
            <a:ext cx="316835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lačić: strelica prema gore 5">
            <a:extLst>
              <a:ext uri="{FF2B5EF4-FFF2-40B4-BE49-F238E27FC236}">
                <a16:creationId xmlns:a16="http://schemas.microsoft.com/office/drawing/2014/main" xmlns="" id="{25177160-F68B-455C-BDC9-E070F6AD1EE1}"/>
              </a:ext>
            </a:extLst>
          </p:cNvPr>
          <p:cNvSpPr/>
          <p:nvPr/>
        </p:nvSpPr>
        <p:spPr>
          <a:xfrm>
            <a:off x="1403648" y="3933056"/>
            <a:ext cx="1656184" cy="1008112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ameba</a:t>
            </a:r>
          </a:p>
        </p:txBody>
      </p:sp>
      <p:sp>
        <p:nvSpPr>
          <p:cNvPr id="7" name="Oblačić: strelica udesno 6">
            <a:extLst>
              <a:ext uri="{FF2B5EF4-FFF2-40B4-BE49-F238E27FC236}">
                <a16:creationId xmlns:a16="http://schemas.microsoft.com/office/drawing/2014/main" xmlns="" id="{59ECA592-C6C7-4EFE-8292-5BB28038D4F8}"/>
              </a:ext>
            </a:extLst>
          </p:cNvPr>
          <p:cNvSpPr/>
          <p:nvPr/>
        </p:nvSpPr>
        <p:spPr>
          <a:xfrm>
            <a:off x="3851920" y="3068960"/>
            <a:ext cx="1822053" cy="144016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kišna alga</a:t>
            </a:r>
          </a:p>
        </p:txBody>
      </p:sp>
    </p:spTree>
    <p:extLst>
      <p:ext uri="{BB962C8B-B14F-4D97-AF65-F5344CB8AC3E}">
        <p14:creationId xmlns:p14="http://schemas.microsoft.com/office/powerpoint/2010/main" xmlns="" val="67765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49233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0E1FC721-49F0-4579-9953-8CCF8FD76F3E}"/>
              </a:ext>
            </a:extLst>
          </p:cNvPr>
          <p:cNvSpPr txBox="1"/>
          <p:nvPr/>
        </p:nvSpPr>
        <p:spPr>
          <a:xfrm>
            <a:off x="395536" y="1196752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Tijelo </a:t>
            </a:r>
            <a:r>
              <a:rPr lang="hr-HR" sz="2400" b="1" dirty="0" err="1">
                <a:solidFill>
                  <a:schemeClr val="tx2"/>
                </a:solidFill>
              </a:rPr>
              <a:t>mnogostaničnih</a:t>
            </a:r>
            <a:r>
              <a:rPr lang="hr-HR" sz="2400" b="1" dirty="0">
                <a:solidFill>
                  <a:schemeClr val="tx2"/>
                </a:solidFill>
              </a:rPr>
              <a:t> organizama </a:t>
            </a:r>
            <a:r>
              <a:rPr lang="hr-HR" sz="2400" dirty="0"/>
              <a:t>sastoji se od velikog broja stanica. Među njima je došlo do podjele rada pa stanice obavljaju različite uloge u tijelu.</a:t>
            </a:r>
          </a:p>
        </p:txBody>
      </p:sp>
      <p:pic>
        <p:nvPicPr>
          <p:cNvPr id="4" name="Slika 3" descr="Slika na kojoj se prikazuje sjedenje, staro, zeleno, malo&#10;&#10;Opis je automatski generiran">
            <a:extLst>
              <a:ext uri="{FF2B5EF4-FFF2-40B4-BE49-F238E27FC236}">
                <a16:creationId xmlns:a16="http://schemas.microsoft.com/office/drawing/2014/main" xmlns="" id="{C5139E8D-3491-4CB6-8550-02B927E2E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429000"/>
            <a:ext cx="3703320" cy="302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Slika na kojoj se prikazuje crv, cesta&#10;&#10;Opis je automatski generiran">
            <a:extLst>
              <a:ext uri="{FF2B5EF4-FFF2-40B4-BE49-F238E27FC236}">
                <a16:creationId xmlns:a16="http://schemas.microsoft.com/office/drawing/2014/main" xmlns="" id="{D3A9B4F1-838D-417A-A274-9ED556B44A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196752"/>
            <a:ext cx="348781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87C5D9B0-D313-47D8-BF21-A347FFC8FAA6}"/>
              </a:ext>
            </a:extLst>
          </p:cNvPr>
          <p:cNvSpPr/>
          <p:nvPr/>
        </p:nvSpPr>
        <p:spPr>
          <a:xfrm>
            <a:off x="5004048" y="3356992"/>
            <a:ext cx="151216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alga </a:t>
            </a:r>
            <a:r>
              <a:rPr lang="hr-HR" dirty="0" err="1"/>
              <a:t>spirogira</a:t>
            </a:r>
            <a:endParaRPr lang="hr-HR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954D018B-B1CD-4B47-B148-1A6D4EE66D9B}"/>
              </a:ext>
            </a:extLst>
          </p:cNvPr>
          <p:cNvSpPr/>
          <p:nvPr/>
        </p:nvSpPr>
        <p:spPr>
          <a:xfrm>
            <a:off x="611560" y="5805264"/>
            <a:ext cx="1584176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/>
              <a:t>stanice listića mahovine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B6EA05F1-6FE3-45B1-AD08-AC7B6AA6F3F8}"/>
              </a:ext>
            </a:extLst>
          </p:cNvPr>
          <p:cNvSpPr/>
          <p:nvPr/>
        </p:nvSpPr>
        <p:spPr>
          <a:xfrm>
            <a:off x="5004048" y="5877272"/>
            <a:ext cx="1914493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/>
              <a:t>stanice pokožice crvenog luka</a:t>
            </a:r>
          </a:p>
        </p:txBody>
      </p:sp>
    </p:spTree>
    <p:extLst>
      <p:ext uri="{BB962C8B-B14F-4D97-AF65-F5344CB8AC3E}">
        <p14:creationId xmlns:p14="http://schemas.microsoft.com/office/powerpoint/2010/main" xmlns="" val="148818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01B7ECCA-9197-46B3-B237-CEA49888ABAB}"/>
              </a:ext>
            </a:extLst>
          </p:cNvPr>
          <p:cNvSpPr/>
          <p:nvPr/>
        </p:nvSpPr>
        <p:spPr>
          <a:xfrm>
            <a:off x="5436096" y="5229200"/>
            <a:ext cx="3450210" cy="1512168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Sad znam i ovo</a:t>
            </a:r>
            <a:r>
              <a:rPr lang="hr-HR" sz="2000" dirty="0" smtClean="0">
                <a:solidFill>
                  <a:schemeClr val="tx1"/>
                </a:solidFill>
              </a:rPr>
              <a:t>: stanična </a:t>
            </a:r>
            <a:r>
              <a:rPr lang="hr-HR" sz="2000" dirty="0">
                <a:solidFill>
                  <a:schemeClr val="tx1"/>
                </a:solidFill>
              </a:rPr>
              <a:t>građa, jednostanični organizmi, mnogostanični organizmi, mikroskop, podjela rada među stanicama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8AC0BFCA-7B8B-458B-99DE-718704B58891}"/>
              </a:ext>
            </a:extLst>
          </p:cNvPr>
          <p:cNvSpPr txBox="1"/>
          <p:nvPr/>
        </p:nvSpPr>
        <p:spPr>
          <a:xfrm>
            <a:off x="251520" y="355502"/>
            <a:ext cx="63727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200" dirty="0"/>
          </a:p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11FA1F84-F737-44BE-9690-EE88A196F48D}"/>
              </a:ext>
            </a:extLst>
          </p:cNvPr>
          <p:cNvSpPr txBox="1"/>
          <p:nvPr/>
        </p:nvSpPr>
        <p:spPr>
          <a:xfrm>
            <a:off x="1547664" y="5301208"/>
            <a:ext cx="3348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hlinkClick r:id="rId2"/>
              </a:rPr>
              <a:t>Provjerite svoje znanje</a:t>
            </a:r>
            <a:endParaRPr lang="hr-HR" sz="2800" dirty="0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B08DC464-A9ED-47EE-8218-8C6442E4FC08}"/>
              </a:ext>
            </a:extLst>
          </p:cNvPr>
          <p:cNvSpPr/>
          <p:nvPr/>
        </p:nvSpPr>
        <p:spPr>
          <a:xfrm>
            <a:off x="539552" y="1772816"/>
            <a:ext cx="8280920" cy="32897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800" b="1" dirty="0" smtClean="0"/>
              <a:t>Izlazna kartica </a:t>
            </a:r>
          </a:p>
          <a:p>
            <a:pPr marL="514350" indent="-514350">
              <a:buAutoNum type="arabicPeriod"/>
            </a:pPr>
            <a:r>
              <a:rPr lang="hr-HR" sz="2800" dirty="0" smtClean="0"/>
              <a:t>Što </a:t>
            </a:r>
            <a:r>
              <a:rPr lang="hr-HR" sz="2800" dirty="0"/>
              <a:t>je u organizaciji zajedničko svim živim bićima?</a:t>
            </a:r>
          </a:p>
          <a:p>
            <a:pPr marL="514350" indent="-514350">
              <a:buAutoNum type="arabicPeriod"/>
            </a:pPr>
            <a:r>
              <a:rPr lang="hr-HR" sz="2800" dirty="0"/>
              <a:t>Nabroji žive organizme koje možeš vidjeti samo mikroskopom.</a:t>
            </a:r>
          </a:p>
          <a:p>
            <a:pPr marL="514350" indent="-514350">
              <a:buAutoNum type="arabicPeriod"/>
            </a:pPr>
            <a:r>
              <a:rPr lang="hr-HR" sz="2800" dirty="0"/>
              <a:t>Koju prednost imaju </a:t>
            </a:r>
            <a:r>
              <a:rPr lang="hr-HR" sz="2800" dirty="0" err="1"/>
              <a:t>mnogostanični</a:t>
            </a:r>
            <a:r>
              <a:rPr lang="hr-HR" sz="2800" dirty="0"/>
              <a:t> organizmi u odnosu prema jednostaničnima?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1DAA9386-96EC-4D3D-8C7F-9EC1FB7319F2}"/>
              </a:ext>
            </a:extLst>
          </p:cNvPr>
          <p:cNvSpPr txBox="1"/>
          <p:nvPr/>
        </p:nvSpPr>
        <p:spPr>
          <a:xfrm>
            <a:off x="611560" y="1124744"/>
            <a:ext cx="205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Za kraj…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90CD1A58-942F-476F-816B-9F5EEE0C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5373216"/>
            <a:ext cx="864095" cy="7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3381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211</Words>
  <Application>Microsoft Office PowerPoint</Application>
  <PresentationFormat>On-screen Show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ISTRAŽUJEMO VAŽNOST VODE </vt:lpstr>
      <vt:lpstr>       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NIŠTA BEZ ENERGIJE </dc:title>
  <dc:creator>Doroteja Domjanović-Horvat</dc:creator>
  <cp:lastModifiedBy>sk-mpovalec</cp:lastModifiedBy>
  <cp:revision>72</cp:revision>
  <dcterms:created xsi:type="dcterms:W3CDTF">2020-11-22T11:57:28Z</dcterms:created>
  <dcterms:modified xsi:type="dcterms:W3CDTF">2021-08-11T10:17:22Z</dcterms:modified>
</cp:coreProperties>
</file>